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0DD7D3-C924-4DC8-836B-105CDBA520EC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65D9BC-3A3E-4F99-B0AE-818AFE10C6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/>
              <a:t>گزارش تشریح قلب گوسفند</a:t>
            </a:r>
            <a:r>
              <a:rPr lang="en-US" sz="3600" dirty="0"/>
              <a:t>    </a:t>
            </a:r>
            <a:r>
              <a:rPr lang="fa-IR" sz="3600" dirty="0"/>
              <a:t>            پایه دوم  </a:t>
            </a:r>
            <a:r>
              <a:rPr lang="fa-IR" sz="3600" dirty="0" smtClean="0"/>
              <a:t>  </a:t>
            </a:r>
          </a:p>
          <a:p>
            <a:pPr rtl="1"/>
            <a:r>
              <a:rPr lang="fa-IR" sz="3600" dirty="0" smtClean="0"/>
              <a:t>              </a:t>
            </a:r>
            <a:endParaRPr lang="en-US" sz="3600" dirty="0"/>
          </a:p>
          <a:p>
            <a:pPr algn="ctr" rtl="1"/>
            <a:r>
              <a:rPr lang="fa-IR" sz="3600" dirty="0" smtClean="0"/>
              <a:t>اسفند 93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315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 \93-12-25 تشریح قلب\IMG_3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4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 \93-12-25 تشریح قلب\IMG_3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4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 \93-12-25 تشریح قلب\IMG_3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2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 \93-12-25 تشریح قلب\IMG_3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 \93-12-25 تشریح قلب\IMG_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0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 \93-12-25 تشریح قلب\IMG_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2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 \93-12-25 تشریح قلب\IMG_3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1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 \93-12-25 تشریح قلب\IMG_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2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 \93-12-25 تشریح قلب\IMG_3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4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/>
              <a:t>وسایل و مواد مورد نیاز: </a:t>
            </a:r>
            <a:endParaRPr lang="fa-IR" sz="3200" b="1" dirty="0" smtClean="0"/>
          </a:p>
          <a:p>
            <a:pPr algn="r" rtl="1"/>
            <a:endParaRPr lang="en-US" sz="3200" dirty="0"/>
          </a:p>
          <a:p>
            <a:r>
              <a:rPr lang="fa-IR" sz="3200" i="1" dirty="0"/>
              <a:t>قلب تازه گوسفند – سینی تشریح – قیچی – پنس – سوند – </a:t>
            </a:r>
            <a:r>
              <a:rPr lang="fa-IR" sz="2400" dirty="0" smtClean="0"/>
              <a:t>آبفشان</a:t>
            </a:r>
          </a:p>
          <a:p>
            <a:endParaRPr lang="fa-IR" dirty="0"/>
          </a:p>
          <a:p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714500"/>
            <a:ext cx="7162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بررسی سطح شکمی قلب </a:t>
            </a:r>
            <a:r>
              <a:rPr lang="fa-IR" sz="2400" b="1" dirty="0" smtClean="0"/>
              <a:t>:</a:t>
            </a:r>
          </a:p>
          <a:p>
            <a:pPr algn="r" rtl="1"/>
            <a:endParaRPr lang="en-US" sz="2400" dirty="0"/>
          </a:p>
          <a:p>
            <a:pPr algn="r" rtl="1"/>
            <a:r>
              <a:rPr lang="fa-IR" sz="2400" dirty="0"/>
              <a:t>سطح شکمی برجسته تربوده و عروق کرونر در این سطح اریب است </a:t>
            </a:r>
            <a:r>
              <a:rPr lang="fa-IR" sz="2400" dirty="0" smtClean="0"/>
              <a:t>.</a:t>
            </a:r>
          </a:p>
          <a:p>
            <a:pPr algn="r" rtl="1"/>
            <a:endParaRPr lang="fa-IR" sz="2000" dirty="0" smtClean="0"/>
          </a:p>
          <a:p>
            <a:pPr algn="r" rtl="1"/>
            <a:endParaRPr lang="en-US" sz="2000" dirty="0"/>
          </a:p>
          <a:p>
            <a:pPr algn="r" rtl="1"/>
            <a:r>
              <a:rPr lang="fa-IR" sz="2400" b="1" dirty="0"/>
              <a:t>بررسی سطح پشتی قلب </a:t>
            </a:r>
            <a:r>
              <a:rPr lang="fa-IR" sz="2400" b="1" dirty="0" smtClean="0"/>
              <a:t>:</a:t>
            </a:r>
          </a:p>
          <a:p>
            <a:pPr algn="r" rtl="1"/>
            <a:endParaRPr lang="en-US" sz="2000" dirty="0"/>
          </a:p>
          <a:p>
            <a:pPr algn="r"/>
            <a:r>
              <a:rPr lang="fa-IR" sz="2400" dirty="0" smtClean="0"/>
              <a:t>سطح </a:t>
            </a:r>
            <a:r>
              <a:rPr lang="fa-IR" sz="2400" dirty="0"/>
              <a:t>پشتی صاف و مسطح بوده و عروق کرونر در این سطح مستقیم </a:t>
            </a:r>
            <a:endParaRPr lang="fa-IR" sz="2400" dirty="0" smtClean="0"/>
          </a:p>
          <a:p>
            <a:pPr algn="r"/>
            <a:endParaRPr lang="fa-IR" sz="2400" dirty="0" smtClean="0"/>
          </a:p>
          <a:p>
            <a:pPr algn="r"/>
            <a:r>
              <a:rPr lang="fa-IR" sz="2400" dirty="0" smtClean="0"/>
              <a:t>است</a:t>
            </a:r>
            <a:r>
              <a:rPr lang="fa-IR" sz="2000" dirty="0" smtClean="0"/>
              <a:t>. </a:t>
            </a:r>
          </a:p>
          <a:p>
            <a:pPr algn="r"/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0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200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بررسی سمت راست و چپ قلب</a:t>
            </a:r>
            <a:r>
              <a:rPr lang="fa-IR" sz="2400" dirty="0"/>
              <a:t> </a:t>
            </a:r>
            <a:r>
              <a:rPr lang="fa-IR" sz="2400" dirty="0" smtClean="0"/>
              <a:t>:</a:t>
            </a:r>
          </a:p>
          <a:p>
            <a:pPr rtl="1"/>
            <a:endParaRPr lang="fa-IR" dirty="0"/>
          </a:p>
          <a:p>
            <a:pPr algn="r" rtl="1"/>
            <a:r>
              <a:rPr lang="fa-IR" dirty="0" smtClean="0"/>
              <a:t>  </a:t>
            </a:r>
            <a:endParaRPr lang="en-US" dirty="0"/>
          </a:p>
          <a:p>
            <a:pPr algn="r" rtl="1"/>
            <a:r>
              <a:rPr lang="fa-IR" dirty="0"/>
              <a:t>قلب را طوری در مقابل سینه خود قرار می دهیم که سطح پشتی در پشت و سطح شکمی به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بیرون </a:t>
            </a:r>
            <a:r>
              <a:rPr lang="fa-IR" dirty="0"/>
              <a:t>قرار گیرد .بدین ترتیب سمت چپ و راست قلب مشخص می شود 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روش دیگر لمس کردن قلب است . سمت راست نرمتر بوده و براحتی فرو می رود ولی سمت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چپ  کاملا سفت </a:t>
            </a:r>
            <a:r>
              <a:rPr lang="fa-IR" dirty="0"/>
              <a:t>است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600199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بررسی سمت راست و چپ قلب</a:t>
            </a:r>
            <a:r>
              <a:rPr lang="fa-IR" sz="2400" dirty="0"/>
              <a:t> </a:t>
            </a:r>
            <a:r>
              <a:rPr lang="fa-IR" sz="2400" dirty="0" smtClean="0"/>
              <a:t>:</a:t>
            </a:r>
          </a:p>
          <a:p>
            <a:pPr rtl="1"/>
            <a:endParaRPr lang="fa-IR" dirty="0"/>
          </a:p>
          <a:p>
            <a:pPr algn="r" rtl="1"/>
            <a:r>
              <a:rPr lang="fa-IR" dirty="0" smtClean="0"/>
              <a:t>  </a:t>
            </a:r>
            <a:endParaRPr lang="en-US" dirty="0"/>
          </a:p>
          <a:p>
            <a:pPr algn="r" rtl="1"/>
            <a:r>
              <a:rPr lang="fa-IR" dirty="0"/>
              <a:t>قلب را طوری در مقابل سینه خود قرار می دهیم که سطح پشتی در پشت و سطح شکمی به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بیرون </a:t>
            </a:r>
            <a:r>
              <a:rPr lang="fa-IR" dirty="0"/>
              <a:t>قرار گیرد .بدین ترتیب سمت چپ و راست قلب مشخص می شود 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روش دیگر لمس کردن قلب است . سمت راست نرمتر بوده و براحتی فرو می رود ولی سمت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چپ  کاملا سفت </a:t>
            </a:r>
            <a:r>
              <a:rPr lang="fa-IR" dirty="0"/>
              <a:t>است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شناسایی سرخرگ آئورت و سرخرگ ششی </a:t>
            </a:r>
            <a:r>
              <a:rPr lang="fa-IR" b="1" dirty="0" smtClean="0"/>
              <a:t>: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به کمک یک سوند سرخرگها را امتحان می کنیم آنکه وارد بطن راست می شود سرخرگ ششی و آنکه 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وارد </a:t>
            </a:r>
            <a:r>
              <a:rPr lang="fa-IR" dirty="0"/>
              <a:t>بطن چپ می شود سرخرگ آئورت می باشد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fa-IR" b="1" dirty="0"/>
              <a:t>شنایایی سرخرگ و سیاهرگ</a:t>
            </a:r>
            <a:r>
              <a:rPr lang="fa-IR" dirty="0"/>
              <a:t> </a:t>
            </a:r>
            <a:r>
              <a:rPr lang="fa-IR" dirty="0" smtClean="0"/>
              <a:t>: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دیواره سرخرگ ضخیم تراز سیاهرگ است . رنگ سرخرگ روشن تر از سیاهرگ است . زمانی که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سرخرگ </a:t>
            </a:r>
            <a:r>
              <a:rPr lang="fa-IR" dirty="0"/>
              <a:t>را فشار می دهیم براحتی به حالت اول خود بر می گردد ولی سیاهرگ روی هم می افتد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 </a:t>
            </a:r>
            <a:endParaRPr lang="en-US" dirty="0"/>
          </a:p>
          <a:p>
            <a:pPr algn="r" rtl="1"/>
            <a:r>
              <a:rPr lang="fa-IR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مشاهده درچه های سینی </a:t>
            </a:r>
            <a:r>
              <a:rPr lang="fa-IR" b="1" dirty="0" smtClean="0"/>
              <a:t>:</a:t>
            </a:r>
          </a:p>
          <a:p>
            <a:pPr algn="r" rtl="1"/>
            <a:endParaRPr lang="fa-IR" b="1" dirty="0"/>
          </a:p>
          <a:p>
            <a:pPr algn="r" rtl="1"/>
            <a:endParaRPr lang="en-US" dirty="0"/>
          </a:p>
          <a:p>
            <a:pPr algn="r" rtl="1"/>
            <a:r>
              <a:rPr lang="fa-IR" dirty="0"/>
              <a:t>یکی از سرخرگهای آئورت یا ششی را انتخاب کرده ، با قیچی تا لبه قلب برش می زنیم </a:t>
            </a:r>
            <a:r>
              <a:rPr lang="fa-IR" dirty="0" smtClean="0"/>
              <a:t>. </a:t>
            </a:r>
            <a:r>
              <a:rPr lang="fa-IR" dirty="0"/>
              <a:t>به کمک </a:t>
            </a:r>
            <a:r>
              <a:rPr lang="fa-IR" dirty="0" smtClean="0"/>
              <a:t>آبفشان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کمی آب در این محل  ریخته ملاحظه می کنیم دریچه ها بسته می شوند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تشریح قلب</a:t>
            </a:r>
            <a:r>
              <a:rPr lang="fa-IR" b="1" dirty="0" smtClean="0"/>
              <a:t>: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از محل دریچه های سینی در امتداد و دو طرف عروق کرونربه کمک قیچی برش می زنیم تا به نوک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قلب </a:t>
            </a:r>
            <a:r>
              <a:rPr lang="fa-IR" dirty="0"/>
              <a:t>برسیم. درون سمت راست و چپ قلب بطور کامل مشاهده می شود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در این زمان می توان ضخامت دیواره قلب را در دوسمت مشاهده و مقایسه کرد (ضخامت سمت چپ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قلب </a:t>
            </a:r>
            <a:r>
              <a:rPr lang="fa-IR" dirty="0"/>
              <a:t>بسیار ضخیم تراست). </a:t>
            </a:r>
            <a:endParaRPr lang="fa-IR" dirty="0" smtClean="0"/>
          </a:p>
          <a:p>
            <a:pPr algn="r" rtl="1"/>
            <a:endParaRPr lang="en-US" dirty="0"/>
          </a:p>
          <a:p>
            <a:pPr algn="r" rtl="1"/>
            <a:r>
              <a:rPr lang="fa-IR" dirty="0"/>
              <a:t>در سمت راست قلب دریچه های سه لختی ، پایکهای نوع یک(متصل به دریچه ها) ، پایک نوع دو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(</a:t>
            </a:r>
            <a:r>
              <a:rPr lang="fa-IR" dirty="0"/>
              <a:t>دیواره سمت راست را به دیواره میانی وصل می کند )و پایک های نوع سوم (برجستگیهای سطح داخلی قلب</a:t>
            </a:r>
            <a:r>
              <a:rPr lang="fa-IR" dirty="0" smtClean="0"/>
              <a:t>)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/>
              <a:t>در سمت چپ قلب دریچه دو لختی یا میترال و نیز پایکهای نوع یک و سه را مشاهده می کنیم. در این 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بخش </a:t>
            </a:r>
            <a:r>
              <a:rPr lang="fa-IR" dirty="0"/>
              <a:t>به دلیل ضخامت بالای دیواره نیازی به وجود دریچه نوع دو نیست 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 \93-12-25 تشریح قلب\IMG_3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3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 \93-12-25 تشریح قلب\IMG_3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6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462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MOAVENAT FANAVARI 1</dc:creator>
  <cp:lastModifiedBy>MOAVENAT FANAVARI 1</cp:lastModifiedBy>
  <cp:revision>4</cp:revision>
  <dcterms:created xsi:type="dcterms:W3CDTF">2015-04-08T06:45:22Z</dcterms:created>
  <dcterms:modified xsi:type="dcterms:W3CDTF">2015-04-08T07:17:59Z</dcterms:modified>
</cp:coreProperties>
</file>